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1" r:id="rId3"/>
    <p:sldId id="283" r:id="rId4"/>
    <p:sldId id="284" r:id="rId5"/>
    <p:sldId id="285" r:id="rId6"/>
    <p:sldId id="286" r:id="rId7"/>
    <p:sldId id="287" r:id="rId8"/>
    <p:sldId id="279" r:id="rId9"/>
    <p:sldId id="288" r:id="rId10"/>
    <p:sldId id="289" r:id="rId11"/>
    <p:sldId id="281" r:id="rId12"/>
    <p:sldId id="290" r:id="rId13"/>
    <p:sldId id="291" r:id="rId14"/>
    <p:sldId id="293" r:id="rId15"/>
    <p:sldId id="294" r:id="rId16"/>
    <p:sldId id="28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Добро пожаловать!" id="{E75E278A-FF0E-49A4-B170-79828D63BBAD}">
          <p14:sldIdLst>
            <p14:sldId id="256"/>
          </p14:sldIdLst>
        </p14:section>
        <p14:section name="Конструктор, трансформация, добавление заметок, совместная работа, помощник" id="{B9B51309-D148-4332-87C2-07BE32FBCA3B}">
          <p14:sldIdLst>
            <p14:sldId id="271"/>
            <p14:sldId id="283"/>
            <p14:sldId id="284"/>
            <p14:sldId id="285"/>
            <p14:sldId id="286"/>
            <p14:sldId id="287"/>
            <p14:sldId id="279"/>
            <p14:sldId id="288"/>
            <p14:sldId id="289"/>
            <p14:sldId id="281"/>
            <p14:sldId id="290"/>
            <p14:sldId id="291"/>
            <p14:sldId id="293"/>
            <p14:sldId id="294"/>
          </p14:sldIdLst>
        </p14:section>
        <p14:section name="Дополнительные сведения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214" autoAdjust="0"/>
  </p:normalViewPr>
  <p:slideViewPr>
    <p:cSldViewPr snapToGrid="0">
      <p:cViewPr>
        <p:scale>
          <a:sx n="60" d="100"/>
          <a:sy n="60" d="100"/>
        </p:scale>
        <p:origin x="100" y="1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B71F8A-5B58-4C79-A6CD-C4710F7FF4A7}" type="datetime1">
              <a:rPr lang="ru-RU" smtClean="0"/>
              <a:t>24.02.2018</a:t>
            </a:fld>
            <a:endParaRPr lang="ru-RU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F3995-0B17-4F15-B968-D687711C3F9A}" type="datetime1">
              <a:rPr lang="ru-RU" noProof="0" smtClean="0"/>
              <a:pPr/>
              <a:t>24.02.2018</a:t>
            </a:fld>
            <a:endParaRPr lang="ru-RU" noProof="0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5181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2122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606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9820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919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642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 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В режиме слайд-шоу щелкните стрелки, чтобы перейти по ссылкам.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966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879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1748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207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5367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3369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004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074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ru-RU" sz="1800" noProof="0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21206" y="448056"/>
            <a:ext cx="11066400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Образец текста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Второй уровень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Третий уровень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Дата 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446B24-E791-4D5E-A8C7-9C2BEF28EC24}" type="datetime1">
              <a:rPr lang="ru-RU" smtClean="0"/>
              <a:pPr/>
              <a:t>24.02.2018</a:t>
            </a:fld>
            <a:endParaRPr lang="ru-RU" dirty="0"/>
          </a:p>
        </p:txBody>
      </p:sp>
      <p:sp>
        <p:nvSpPr>
          <p:cNvPr id="7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 dirty="0"/>
          </a:p>
        </p:txBody>
      </p:sp>
      <p:sp>
        <p:nvSpPr>
          <p:cNvPr id="10" name="Прямоугольник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8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11066400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Образец текста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Второй уровень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Третий уровень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Четвертый уровень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ru-RU" sz="18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06635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noProof="0" dirty="0"/>
              <a:t>Второй уровень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noProof="0" dirty="0"/>
              <a:t>Третий уровень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noProof="0" dirty="0"/>
              <a:t>Четвертый уровень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noProof="0" dirty="0"/>
              <a:t>Пятый уровень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B7C3FF7-3DC1-4209-8476-953DFCB5CA6B}" type="datetime1">
              <a:rPr lang="ru-RU" smtClean="0"/>
              <a:pPr/>
              <a:t>24.02.2018</a:t>
            </a:fld>
            <a:endParaRPr lang="ru-RU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cxnSp>
        <p:nvCxnSpPr>
          <p:cNvPr id="8" name="Прямая соединительная линия 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5620" y="286500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ru-RU" sz="4800" dirty="0">
                <a:solidFill>
                  <a:schemeClr val="bg1"/>
                </a:solidFill>
              </a:rPr>
              <a:t>Разработка игры </a:t>
            </a:r>
            <a:r>
              <a:rPr lang="en-US" sz="4800" dirty="0">
                <a:solidFill>
                  <a:schemeClr val="bg1"/>
                </a:solidFill>
              </a:rPr>
              <a:t>Gun Party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897422" y="2105203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Основные этапы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63E72E-21BD-4565-BDA3-BC4E02827C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/>
          <a:stretch/>
        </p:blipFill>
        <p:spPr>
          <a:xfrm>
            <a:off x="4866818" y="2434916"/>
            <a:ext cx="6605070" cy="3083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709501E-72BE-404E-A9E5-4145744B750C}"/>
              </a:ext>
            </a:extLst>
          </p:cNvPr>
          <p:cNvSpPr txBox="1">
            <a:spLocks/>
          </p:cNvSpPr>
          <p:nvPr/>
        </p:nvSpPr>
        <p:spPr>
          <a:xfrm>
            <a:off x="897422" y="4822516"/>
            <a:ext cx="3876597" cy="1137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+mj-lt"/>
              </a:rPr>
              <a:t>Авторы: Прошин Илья, Бондарев Дмитрий</a:t>
            </a:r>
          </a:p>
          <a:p>
            <a:r>
              <a:rPr lang="ru-RU" sz="2400" dirty="0">
                <a:solidFill>
                  <a:schemeClr val="bg1"/>
                </a:solidFill>
                <a:latin typeface="+mj-lt"/>
              </a:rPr>
              <a:t>Руководитель: Рудаковский Артем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возможности кастомизации игры. Добавление уровня</a:t>
            </a:r>
          </a:p>
        </p:txBody>
      </p:sp>
      <p:sp>
        <p:nvSpPr>
          <p:cNvPr id="25" name="Объект 17"/>
          <p:cNvSpPr txBox="1">
            <a:spLocks/>
          </p:cNvSpPr>
          <p:nvPr/>
        </p:nvSpPr>
        <p:spPr>
          <a:xfrm>
            <a:off x="541609" y="1455491"/>
            <a:ext cx="11045997" cy="4902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dirty="0"/>
              <a:t>В директории </a:t>
            </a:r>
            <a:r>
              <a:rPr lang="en-US" dirty="0" err="1"/>
              <a:t>Level_X</a:t>
            </a:r>
            <a:r>
              <a:rPr lang="en-US" dirty="0"/>
              <a:t> </a:t>
            </a:r>
            <a:r>
              <a:rPr lang="ru-RU" dirty="0"/>
              <a:t> создать файл </a:t>
            </a:r>
            <a:r>
              <a:rPr lang="en-US" dirty="0"/>
              <a:t>config.ini</a:t>
            </a:r>
            <a:r>
              <a:rPr lang="ru-RU" dirty="0"/>
              <a:t> в котором определить</a:t>
            </a:r>
            <a:r>
              <a:rPr lang="en-US" dirty="0"/>
              <a:t> </a:t>
            </a:r>
            <a:r>
              <a:rPr lang="ru-RU" dirty="0"/>
              <a:t>следующий раздел с настройками</a:t>
            </a:r>
            <a:r>
              <a:rPr lang="en-US" dirty="0"/>
              <a:t>:</a:t>
            </a:r>
          </a:p>
          <a:p>
            <a:pPr lvl="1">
              <a:buClr>
                <a:srgbClr val="D24726"/>
              </a:buClr>
              <a:buSzPct val="150000"/>
            </a:pPr>
            <a:r>
              <a:rPr lang="en-US" dirty="0"/>
              <a:t>[SETTINGS]</a:t>
            </a:r>
          </a:p>
          <a:p>
            <a:pPr lvl="1">
              <a:buClr>
                <a:srgbClr val="D24726"/>
              </a:buClr>
              <a:buSzPct val="150000"/>
            </a:pPr>
            <a:r>
              <a:rPr lang="en-US" dirty="0"/>
              <a:t>player1x = 10</a:t>
            </a:r>
          </a:p>
          <a:p>
            <a:pPr lvl="1">
              <a:buClr>
                <a:srgbClr val="D24726"/>
              </a:buClr>
              <a:buSzPct val="150000"/>
            </a:pPr>
            <a:r>
              <a:rPr lang="en-US" dirty="0"/>
              <a:t>player1y = 750</a:t>
            </a:r>
          </a:p>
          <a:p>
            <a:pPr lvl="1">
              <a:buClr>
                <a:srgbClr val="D24726"/>
              </a:buClr>
              <a:buSzPct val="150000"/>
            </a:pPr>
            <a:r>
              <a:rPr lang="en-US" dirty="0"/>
              <a:t>player2x = 1700</a:t>
            </a:r>
          </a:p>
          <a:p>
            <a:pPr lvl="1">
              <a:buClr>
                <a:srgbClr val="D24726"/>
              </a:buClr>
              <a:buSzPct val="150000"/>
            </a:pPr>
            <a:r>
              <a:rPr lang="en-US" dirty="0"/>
              <a:t>player2y = 750</a:t>
            </a:r>
          </a:p>
          <a:p>
            <a:pPr lvl="1">
              <a:buClr>
                <a:srgbClr val="D24726"/>
              </a:buClr>
              <a:buSzPct val="150000"/>
            </a:pPr>
            <a:r>
              <a:rPr lang="en-US" dirty="0"/>
              <a:t>gravity = 9.8</a:t>
            </a:r>
          </a:p>
          <a:p>
            <a:pPr lvl="1">
              <a:buClr>
                <a:srgbClr val="D24726"/>
              </a:buClr>
              <a:buSzPct val="150000"/>
            </a:pPr>
            <a:r>
              <a:rPr lang="en-US" dirty="0"/>
              <a:t>name = Level Name</a:t>
            </a:r>
          </a:p>
          <a:p>
            <a:pPr lvl="1">
              <a:buClr>
                <a:srgbClr val="D24726"/>
              </a:buClr>
              <a:buSzPct val="150000"/>
            </a:pPr>
            <a:r>
              <a:rPr lang="en-US" dirty="0" err="1"/>
              <a:t>borderConfig</a:t>
            </a:r>
            <a:r>
              <a:rPr lang="en-US" dirty="0"/>
              <a:t> = "</a:t>
            </a:r>
            <a:r>
              <a:rPr lang="en-US" dirty="0" err="1"/>
              <a:t>top":True,"left":True,"right":True,"bottom":False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ru-RU" sz="1400" dirty="0">
                <a:solidFill>
                  <a:srgbClr val="D24726"/>
                </a:solidFill>
              </a:rPr>
              <a:t>Уровень готов !!! Можно играть </a:t>
            </a:r>
            <a:r>
              <a:rPr lang="en-US" sz="1400" dirty="0">
                <a:solidFill>
                  <a:srgbClr val="D24726"/>
                </a:solidFill>
                <a:sym typeface="Wingdings" panose="05000000000000000000" pitchFamily="2" charset="2"/>
              </a:rPr>
              <a:t></a:t>
            </a:r>
            <a:endParaRPr lang="en-US" sz="1400" dirty="0">
              <a:solidFill>
                <a:srgbClr val="D24726"/>
              </a:solidFill>
            </a:endParaRP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5" name="Группа 4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869A5E1E-4A8E-4E04-8191-20CDA05341B5}"/>
              </a:ext>
            </a:extLst>
          </p:cNvPr>
          <p:cNvGrpSpPr/>
          <p:nvPr/>
        </p:nvGrpSpPr>
        <p:grpSpPr bwMode="blackWhite">
          <a:xfrm>
            <a:off x="541609" y="140379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6" name="Овал 5" descr="Маленький круг">
              <a:extLst>
                <a:ext uri="{FF2B5EF4-FFF2-40B4-BE49-F238E27FC236}">
                  <a16:creationId xmlns:a16="http://schemas.microsoft.com/office/drawing/2014/main" id="{F2AFDCB2-CB70-455D-BC7D-BBF1CD625F5A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7" name="Надпись 19" descr="Цифра 1">
              <a:extLst>
                <a:ext uri="{FF2B5EF4-FFF2-40B4-BE49-F238E27FC236}">
                  <a16:creationId xmlns:a16="http://schemas.microsoft.com/office/drawing/2014/main" id="{C51D1D6F-65F8-47CB-A0B4-C4713CD7312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  <a:endParaRPr lang="ru-RU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6982CB-CEAE-47F1-A183-2815805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750" y="1851394"/>
            <a:ext cx="5863856" cy="439789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197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Timeline </a:t>
            </a:r>
            <a:r>
              <a:rPr lang="ru-RU" dirty="0"/>
              <a:t>создания игры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B82A89-C1E7-42DA-841C-731E1FF64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48"/>
          <a:stretch/>
        </p:blipFill>
        <p:spPr>
          <a:xfrm>
            <a:off x="2371570" y="1287796"/>
            <a:ext cx="7448860" cy="52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Timeline </a:t>
            </a:r>
            <a:r>
              <a:rPr lang="ru-RU" dirty="0"/>
              <a:t>создания игры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3F6F0B-01BB-4CEA-8AB9-1B1E6D7A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161" y="1244888"/>
            <a:ext cx="7261677" cy="53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Timeline </a:t>
            </a:r>
            <a:r>
              <a:rPr lang="ru-RU" dirty="0"/>
              <a:t>создания игры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45B0F0-C63F-46BE-9B3A-64F2BF42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406" y="1387293"/>
            <a:ext cx="7272000" cy="27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Планы развития игры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Объект 17"/>
          <p:cNvSpPr txBox="1">
            <a:spLocks/>
          </p:cNvSpPr>
          <p:nvPr/>
        </p:nvSpPr>
        <p:spPr>
          <a:xfrm>
            <a:off x="541609" y="1455491"/>
            <a:ext cx="11045997" cy="4902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sz="1400" dirty="0"/>
              <a:t>Провести тестирование и устранить дефекты в игре</a:t>
            </a:r>
          </a:p>
          <a:p>
            <a:pPr marL="457200" lvl="1" indent="0">
              <a:buNone/>
            </a:pPr>
            <a:r>
              <a:rPr lang="ru-RU" sz="1400" dirty="0"/>
              <a:t>Добавить в игру появляющуюся амуницию (жизнь, оружие)</a:t>
            </a:r>
          </a:p>
          <a:p>
            <a:pPr marL="457200" lvl="1" indent="0">
              <a:buNone/>
            </a:pPr>
            <a:r>
              <a:rPr lang="ru-RU" sz="1400" dirty="0"/>
              <a:t>Возможность тонкой настройки звуков (включение, отключение</a:t>
            </a:r>
            <a:r>
              <a:rPr lang="en-US" sz="1400" dirty="0"/>
              <a:t> </a:t>
            </a:r>
            <a:r>
              <a:rPr lang="ru-RU" sz="1400" dirty="0"/>
              <a:t>фонового звука)</a:t>
            </a:r>
          </a:p>
          <a:p>
            <a:pPr marL="457200" lvl="1" indent="0">
              <a:buNone/>
            </a:pPr>
            <a:r>
              <a:rPr lang="ru-RU" sz="1400" dirty="0"/>
              <a:t>Прорисовать качественные взрывы</a:t>
            </a:r>
            <a:endParaRPr lang="en-US" sz="1400" dirty="0"/>
          </a:p>
          <a:p>
            <a:pPr marL="457200" lvl="1" indent="0">
              <a:buNone/>
            </a:pPr>
            <a:r>
              <a:rPr lang="ru-RU" sz="1400" dirty="0"/>
              <a:t>Добавить возможности сетевой игры</a:t>
            </a:r>
            <a:endParaRPr lang="en-US" sz="1400" dirty="0"/>
          </a:p>
          <a:p>
            <a:pPr marL="457200" lvl="1" indent="0">
              <a:buNone/>
            </a:pPr>
            <a:r>
              <a:rPr lang="ru-RU" sz="1400" dirty="0"/>
              <a:t>Реализовать режим поочерёдной игры</a:t>
            </a:r>
          </a:p>
          <a:p>
            <a:pPr marL="457200" lvl="1" indent="0">
              <a:buNone/>
            </a:pPr>
            <a:r>
              <a:rPr lang="ru-RU" sz="1400" dirty="0"/>
              <a:t>Добавить список и рейтинг игроков</a:t>
            </a:r>
          </a:p>
          <a:p>
            <a:pPr marL="457200" lvl="1" indent="0">
              <a:buNone/>
            </a:pPr>
            <a:r>
              <a:rPr lang="ru-RU" sz="1400" dirty="0"/>
              <a:t>Добавить автоматический переход в главное окно при выигрыше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5" name="Группа 4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869A5E1E-4A8E-4E04-8191-20CDA05341B5}"/>
              </a:ext>
            </a:extLst>
          </p:cNvPr>
          <p:cNvGrpSpPr/>
          <p:nvPr/>
        </p:nvGrpSpPr>
        <p:grpSpPr bwMode="blackWhite">
          <a:xfrm>
            <a:off x="505594" y="140379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6" name="Овал 5" descr="Маленький круг">
              <a:extLst>
                <a:ext uri="{FF2B5EF4-FFF2-40B4-BE49-F238E27FC236}">
                  <a16:creationId xmlns:a16="http://schemas.microsoft.com/office/drawing/2014/main" id="{F2AFDCB2-CB70-455D-BC7D-BBF1CD625F5A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7" name="Надпись 19" descr="Цифра 1">
              <a:extLst>
                <a:ext uri="{FF2B5EF4-FFF2-40B4-BE49-F238E27FC236}">
                  <a16:creationId xmlns:a16="http://schemas.microsoft.com/office/drawing/2014/main" id="{C51D1D6F-65F8-47CB-A0B4-C4713CD7312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8" name="Группа 7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41EA0DD3-9686-47C8-9E41-226C5CE7B713}"/>
              </a:ext>
            </a:extLst>
          </p:cNvPr>
          <p:cNvGrpSpPr/>
          <p:nvPr/>
        </p:nvGrpSpPr>
        <p:grpSpPr bwMode="blackWhite">
          <a:xfrm>
            <a:off x="505594" y="1916455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9" name="Овал 8" descr="Маленький круг">
              <a:extLst>
                <a:ext uri="{FF2B5EF4-FFF2-40B4-BE49-F238E27FC236}">
                  <a16:creationId xmlns:a16="http://schemas.microsoft.com/office/drawing/2014/main" id="{3BA6575E-693A-445B-919B-4D4D3F7DD06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0" name="Надпись 19" descr="Цифра 1">
              <a:extLst>
                <a:ext uri="{FF2B5EF4-FFF2-40B4-BE49-F238E27FC236}">
                  <a16:creationId xmlns:a16="http://schemas.microsoft.com/office/drawing/2014/main" id="{8F189340-2835-4485-AF98-5E2AE75AA10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1" name="Группа 10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A0D8F8BC-A740-4B77-826D-D98CBDD17C99}"/>
              </a:ext>
            </a:extLst>
          </p:cNvPr>
          <p:cNvGrpSpPr/>
          <p:nvPr/>
        </p:nvGrpSpPr>
        <p:grpSpPr bwMode="blackWhite">
          <a:xfrm>
            <a:off x="505594" y="3349491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2" name="Овал 11" descr="Маленький круг">
              <a:extLst>
                <a:ext uri="{FF2B5EF4-FFF2-40B4-BE49-F238E27FC236}">
                  <a16:creationId xmlns:a16="http://schemas.microsoft.com/office/drawing/2014/main" id="{6A3C873A-A1D3-454F-A0A4-337CE8B38F6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3" name="Надпись 19" descr="Цифра 1">
              <a:extLst>
                <a:ext uri="{FF2B5EF4-FFF2-40B4-BE49-F238E27FC236}">
                  <a16:creationId xmlns:a16="http://schemas.microsoft.com/office/drawing/2014/main" id="{F9586ADE-3F98-4D10-8412-4D4F0F862F8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grpSp>
        <p:nvGrpSpPr>
          <p:cNvPr id="14" name="Группа 13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E8EEAA86-5160-4FA9-9724-00E1AF7E992C}"/>
              </a:ext>
            </a:extLst>
          </p:cNvPr>
          <p:cNvGrpSpPr/>
          <p:nvPr/>
        </p:nvGrpSpPr>
        <p:grpSpPr bwMode="blackWhite">
          <a:xfrm>
            <a:off x="505594" y="380522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5" name="Овал 14" descr="Маленький круг">
              <a:extLst>
                <a:ext uri="{FF2B5EF4-FFF2-40B4-BE49-F238E27FC236}">
                  <a16:creationId xmlns:a16="http://schemas.microsoft.com/office/drawing/2014/main" id="{A40379A5-566E-4CA8-B658-2B0830EA435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Надпись 19" descr="Цифра 1">
              <a:extLst>
                <a:ext uri="{FF2B5EF4-FFF2-40B4-BE49-F238E27FC236}">
                  <a16:creationId xmlns:a16="http://schemas.microsoft.com/office/drawing/2014/main" id="{C9CB8A86-08EC-4EDE-9D4D-A88A4E3EC0B8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</p:grpSp>
      <p:grpSp>
        <p:nvGrpSpPr>
          <p:cNvPr id="23" name="Группа 22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E2DB8F01-426A-4502-A88B-ABE6350843BC}"/>
              </a:ext>
            </a:extLst>
          </p:cNvPr>
          <p:cNvGrpSpPr/>
          <p:nvPr/>
        </p:nvGrpSpPr>
        <p:grpSpPr bwMode="blackWhite">
          <a:xfrm>
            <a:off x="505594" y="4277257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26" name="Овал 25" descr="Маленький круг">
              <a:extLst>
                <a:ext uri="{FF2B5EF4-FFF2-40B4-BE49-F238E27FC236}">
                  <a16:creationId xmlns:a16="http://schemas.microsoft.com/office/drawing/2014/main" id="{D8451B07-12E7-4042-B458-AAA541F1B31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7" name="Надпись 19" descr="Цифра 1">
              <a:extLst>
                <a:ext uri="{FF2B5EF4-FFF2-40B4-BE49-F238E27FC236}">
                  <a16:creationId xmlns:a16="http://schemas.microsoft.com/office/drawing/2014/main" id="{2E695AFE-F208-4969-B838-95446769BF00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</p:grpSp>
      <p:grpSp>
        <p:nvGrpSpPr>
          <p:cNvPr id="31" name="Группа 30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545A12F1-8A0F-40CC-97FF-EFD35EF94063}"/>
              </a:ext>
            </a:extLst>
          </p:cNvPr>
          <p:cNvGrpSpPr/>
          <p:nvPr/>
        </p:nvGrpSpPr>
        <p:grpSpPr bwMode="blackWhite">
          <a:xfrm>
            <a:off x="505594" y="4771496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32" name="Овал 31" descr="Маленький круг">
              <a:extLst>
                <a:ext uri="{FF2B5EF4-FFF2-40B4-BE49-F238E27FC236}">
                  <a16:creationId xmlns:a16="http://schemas.microsoft.com/office/drawing/2014/main" id="{DCEBDE37-1942-49C9-813E-337B1BCC49D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33" name="Надпись 19" descr="Цифра 1">
              <a:extLst>
                <a:ext uri="{FF2B5EF4-FFF2-40B4-BE49-F238E27FC236}">
                  <a16:creationId xmlns:a16="http://schemas.microsoft.com/office/drawing/2014/main" id="{1E4B01ED-5544-4FDB-8127-EF1AF56976A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</p:grpSp>
      <p:grpSp>
        <p:nvGrpSpPr>
          <p:cNvPr id="34" name="Группа 33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C48C67C5-B3E5-4C0C-AA74-FB14508790D6}"/>
              </a:ext>
            </a:extLst>
          </p:cNvPr>
          <p:cNvGrpSpPr/>
          <p:nvPr/>
        </p:nvGrpSpPr>
        <p:grpSpPr bwMode="blackWhite">
          <a:xfrm>
            <a:off x="505594" y="2400850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35" name="Овал 34" descr="Маленький круг">
              <a:extLst>
                <a:ext uri="{FF2B5EF4-FFF2-40B4-BE49-F238E27FC236}">
                  <a16:creationId xmlns:a16="http://schemas.microsoft.com/office/drawing/2014/main" id="{29BB5E05-C3FF-40D1-B79B-524CA41B0B3D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36" name="Надпись 19" descr="Цифра 1">
              <a:extLst>
                <a:ext uri="{FF2B5EF4-FFF2-40B4-BE49-F238E27FC236}">
                  <a16:creationId xmlns:a16="http://schemas.microsoft.com/office/drawing/2014/main" id="{889116F5-CE9A-4D31-BA05-3476C3200384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grpSp>
        <p:nvGrpSpPr>
          <p:cNvPr id="38" name="Группа 37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5D433906-20C5-4ACF-A244-CFD0CD45EBD1}"/>
              </a:ext>
            </a:extLst>
          </p:cNvPr>
          <p:cNvGrpSpPr/>
          <p:nvPr/>
        </p:nvGrpSpPr>
        <p:grpSpPr bwMode="blackWhite">
          <a:xfrm>
            <a:off x="505594" y="2893753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39" name="Овал 38" descr="Маленький круг">
              <a:extLst>
                <a:ext uri="{FF2B5EF4-FFF2-40B4-BE49-F238E27FC236}">
                  <a16:creationId xmlns:a16="http://schemas.microsoft.com/office/drawing/2014/main" id="{54ED09CA-7890-4E34-B30C-B4201943023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0" name="Надпись 19" descr="Цифра 1">
              <a:extLst>
                <a:ext uri="{FF2B5EF4-FFF2-40B4-BE49-F238E27FC236}">
                  <a16:creationId xmlns:a16="http://schemas.microsoft.com/office/drawing/2014/main" id="{9201C0DE-3C47-4BF7-8712-492D6FD5EA7D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grpSp>
        <p:nvGrpSpPr>
          <p:cNvPr id="41" name="Группа 40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092F5888-DD7D-43C8-B20F-C8192E6B8769}"/>
              </a:ext>
            </a:extLst>
          </p:cNvPr>
          <p:cNvGrpSpPr/>
          <p:nvPr/>
        </p:nvGrpSpPr>
        <p:grpSpPr bwMode="blackWhite">
          <a:xfrm>
            <a:off x="505594" y="1890205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42" name="Овал 41" descr="Маленький круг">
              <a:extLst>
                <a:ext uri="{FF2B5EF4-FFF2-40B4-BE49-F238E27FC236}">
                  <a16:creationId xmlns:a16="http://schemas.microsoft.com/office/drawing/2014/main" id="{F65698A2-2F5E-4D3F-8FC6-AB599D36C5F0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3" name="Надпись 19" descr="Цифра 1">
              <a:extLst>
                <a:ext uri="{FF2B5EF4-FFF2-40B4-BE49-F238E27FC236}">
                  <a16:creationId xmlns:a16="http://schemas.microsoft.com/office/drawing/2014/main" id="{DAF8E91F-4317-409A-A34D-6B3E7EB5AE51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44" name="Группа 43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29B15A5F-5C17-4716-8739-4FAB66E23115}"/>
              </a:ext>
            </a:extLst>
          </p:cNvPr>
          <p:cNvGrpSpPr/>
          <p:nvPr/>
        </p:nvGrpSpPr>
        <p:grpSpPr bwMode="blackWhite">
          <a:xfrm>
            <a:off x="505594" y="2401070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45" name="Овал 44" descr="Маленький круг">
              <a:extLst>
                <a:ext uri="{FF2B5EF4-FFF2-40B4-BE49-F238E27FC236}">
                  <a16:creationId xmlns:a16="http://schemas.microsoft.com/office/drawing/2014/main" id="{79DE2333-4D7D-4D5F-89FF-528B43433C6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6" name="Надпись 19" descr="Цифра 1">
              <a:extLst>
                <a:ext uri="{FF2B5EF4-FFF2-40B4-BE49-F238E27FC236}">
                  <a16:creationId xmlns:a16="http://schemas.microsoft.com/office/drawing/2014/main" id="{8711F8CC-E31B-4CA2-92D5-57F6878391BD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90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/>
              <a:t>Выводы по работе</a:t>
            </a:r>
            <a:endParaRPr lang="ru-RU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Объект 17"/>
          <p:cNvSpPr txBox="1">
            <a:spLocks/>
          </p:cNvSpPr>
          <p:nvPr/>
        </p:nvSpPr>
        <p:spPr>
          <a:xfrm>
            <a:off x="541609" y="1455491"/>
            <a:ext cx="11045997" cy="4902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sz="1400" dirty="0"/>
              <a:t>Спроектированы и реализованы игровой и физический движки</a:t>
            </a:r>
          </a:p>
          <a:p>
            <a:pPr marL="457200" lvl="1" indent="0">
              <a:buNone/>
            </a:pPr>
            <a:r>
              <a:rPr lang="ru-RU" sz="1400" dirty="0"/>
              <a:t>Изучены основные возможности библиотек </a:t>
            </a:r>
            <a:r>
              <a:rPr lang="en-US" sz="1400" dirty="0" err="1"/>
              <a:t>pygame</a:t>
            </a:r>
            <a:r>
              <a:rPr lang="en-US" sz="1400" dirty="0"/>
              <a:t> </a:t>
            </a:r>
            <a:r>
              <a:rPr lang="ru-RU" sz="1400" dirty="0"/>
              <a:t>и </a:t>
            </a:r>
            <a:r>
              <a:rPr lang="en-US" sz="1400" dirty="0" err="1"/>
              <a:t>configparser</a:t>
            </a:r>
            <a:endParaRPr lang="en-US" sz="1400" dirty="0"/>
          </a:p>
          <a:p>
            <a:pPr marL="457200" lvl="1" indent="0">
              <a:buNone/>
            </a:pPr>
            <a:r>
              <a:rPr lang="ru-RU" sz="1400" dirty="0"/>
              <a:t>Разработана игра  - ремейк </a:t>
            </a:r>
            <a:r>
              <a:rPr lang="en-US" sz="1400" dirty="0"/>
              <a:t>Worms</a:t>
            </a:r>
            <a:r>
              <a:rPr lang="ru-RU" sz="1400" dirty="0"/>
              <a:t> с дополнительными возможностями</a:t>
            </a:r>
          </a:p>
          <a:p>
            <a:pPr marL="457200" lvl="1" indent="0">
              <a:buNone/>
            </a:pPr>
            <a:r>
              <a:rPr lang="ru-RU" sz="1400" dirty="0"/>
              <a:t>Разработаны уровни игры и реализована возможность их добавлять</a:t>
            </a:r>
          </a:p>
          <a:p>
            <a:pPr marL="457200" lvl="1" indent="0">
              <a:buNone/>
            </a:pPr>
            <a:r>
              <a:rPr lang="ru-RU" sz="1400" dirty="0"/>
              <a:t>Все основные задачи проекта выполнены. Цель достигнута</a:t>
            </a:r>
            <a:endParaRPr lang="en-US" sz="1400" dirty="0"/>
          </a:p>
        </p:txBody>
      </p:sp>
      <p:grpSp>
        <p:nvGrpSpPr>
          <p:cNvPr id="5" name="Группа 4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869A5E1E-4A8E-4E04-8191-20CDA05341B5}"/>
              </a:ext>
            </a:extLst>
          </p:cNvPr>
          <p:cNvGrpSpPr/>
          <p:nvPr/>
        </p:nvGrpSpPr>
        <p:grpSpPr bwMode="blackWhite">
          <a:xfrm>
            <a:off x="513622" y="140379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6" name="Овал 5" descr="Маленький круг">
              <a:extLst>
                <a:ext uri="{FF2B5EF4-FFF2-40B4-BE49-F238E27FC236}">
                  <a16:creationId xmlns:a16="http://schemas.microsoft.com/office/drawing/2014/main" id="{F2AFDCB2-CB70-455D-BC7D-BBF1CD625F5A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7" name="Надпись 19" descr="Цифра 1">
              <a:extLst>
                <a:ext uri="{FF2B5EF4-FFF2-40B4-BE49-F238E27FC236}">
                  <a16:creationId xmlns:a16="http://schemas.microsoft.com/office/drawing/2014/main" id="{C51D1D6F-65F8-47CB-A0B4-C4713CD7312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8" name="Группа 7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41EA0DD3-9686-47C8-9E41-226C5CE7B713}"/>
              </a:ext>
            </a:extLst>
          </p:cNvPr>
          <p:cNvGrpSpPr/>
          <p:nvPr/>
        </p:nvGrpSpPr>
        <p:grpSpPr bwMode="blackWhite">
          <a:xfrm>
            <a:off x="513622" y="1868023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9" name="Овал 8" descr="Маленький круг">
              <a:extLst>
                <a:ext uri="{FF2B5EF4-FFF2-40B4-BE49-F238E27FC236}">
                  <a16:creationId xmlns:a16="http://schemas.microsoft.com/office/drawing/2014/main" id="{3BA6575E-693A-445B-919B-4D4D3F7DD06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0" name="Надпись 19" descr="Цифра 1">
              <a:extLst>
                <a:ext uri="{FF2B5EF4-FFF2-40B4-BE49-F238E27FC236}">
                  <a16:creationId xmlns:a16="http://schemas.microsoft.com/office/drawing/2014/main" id="{8F189340-2835-4485-AF98-5E2AE75AA10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1" name="Группа 10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A0D8F8BC-A740-4B77-826D-D98CBDD17C99}"/>
              </a:ext>
            </a:extLst>
          </p:cNvPr>
          <p:cNvGrpSpPr/>
          <p:nvPr/>
        </p:nvGrpSpPr>
        <p:grpSpPr bwMode="blackWhite">
          <a:xfrm>
            <a:off x="513622" y="2367561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2" name="Овал 11" descr="Маленький круг">
              <a:extLst>
                <a:ext uri="{FF2B5EF4-FFF2-40B4-BE49-F238E27FC236}">
                  <a16:creationId xmlns:a16="http://schemas.microsoft.com/office/drawing/2014/main" id="{6A3C873A-A1D3-454F-A0A4-337CE8B38F6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3" name="Надпись 19" descr="Цифра 1">
              <a:extLst>
                <a:ext uri="{FF2B5EF4-FFF2-40B4-BE49-F238E27FC236}">
                  <a16:creationId xmlns:a16="http://schemas.microsoft.com/office/drawing/2014/main" id="{F9586ADE-3F98-4D10-8412-4D4F0F862F8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grpSp>
        <p:nvGrpSpPr>
          <p:cNvPr id="14" name="Группа 13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E8EEAA86-5160-4FA9-9724-00E1AF7E992C}"/>
              </a:ext>
            </a:extLst>
          </p:cNvPr>
          <p:cNvGrpSpPr/>
          <p:nvPr/>
        </p:nvGrpSpPr>
        <p:grpSpPr bwMode="blackWhite">
          <a:xfrm>
            <a:off x="513622" y="2843905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5" name="Овал 14" descr="Маленький круг">
              <a:extLst>
                <a:ext uri="{FF2B5EF4-FFF2-40B4-BE49-F238E27FC236}">
                  <a16:creationId xmlns:a16="http://schemas.microsoft.com/office/drawing/2014/main" id="{A40379A5-566E-4CA8-B658-2B0830EA435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Надпись 19" descr="Цифра 1">
              <a:extLst>
                <a:ext uri="{FF2B5EF4-FFF2-40B4-BE49-F238E27FC236}">
                  <a16:creationId xmlns:a16="http://schemas.microsoft.com/office/drawing/2014/main" id="{C9CB8A86-08EC-4EDE-9D4D-A88A4E3EC0B8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grpSp>
        <p:nvGrpSpPr>
          <p:cNvPr id="23" name="Группа 22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E2DB8F01-426A-4502-A88B-ABE6350843BC}"/>
              </a:ext>
            </a:extLst>
          </p:cNvPr>
          <p:cNvGrpSpPr/>
          <p:nvPr/>
        </p:nvGrpSpPr>
        <p:grpSpPr bwMode="blackWhite">
          <a:xfrm>
            <a:off x="513622" y="333653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26" name="Овал 25" descr="Маленький круг">
              <a:extLst>
                <a:ext uri="{FF2B5EF4-FFF2-40B4-BE49-F238E27FC236}">
                  <a16:creationId xmlns:a16="http://schemas.microsoft.com/office/drawing/2014/main" id="{D8451B07-12E7-4042-B458-AAA541F1B313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7" name="Надпись 19" descr="Цифра 1">
              <a:extLst>
                <a:ext uri="{FF2B5EF4-FFF2-40B4-BE49-F238E27FC236}">
                  <a16:creationId xmlns:a16="http://schemas.microsoft.com/office/drawing/2014/main" id="{2E695AFE-F208-4969-B838-95446769BF00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8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719729" y="967350"/>
            <a:ext cx="4752541" cy="640080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Спасибо за внимание!</a:t>
            </a:r>
          </a:p>
        </p:txBody>
      </p:sp>
      <p:pic>
        <p:nvPicPr>
          <p:cNvPr id="1026" name="Picture 2" descr="[video-to-gif output image]">
            <a:extLst>
              <a:ext uri="{FF2B5EF4-FFF2-40B4-BE49-F238E27FC236}">
                <a16:creationId xmlns:a16="http://schemas.microsoft.com/office/drawing/2014/main" id="{81A2C1A0-F25E-4EC5-A872-C4B6A709C0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53" y="2840001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Цели, задачи и технологии разработки</a:t>
            </a:r>
          </a:p>
        </p:txBody>
      </p:sp>
      <p:sp>
        <p:nvSpPr>
          <p:cNvPr id="38" name="Объект 17"/>
          <p:cNvSpPr txBox="1">
            <a:spLocks/>
          </p:cNvSpPr>
          <p:nvPr/>
        </p:nvSpPr>
        <p:spPr>
          <a:xfrm>
            <a:off x="541610" y="1524708"/>
            <a:ext cx="3570577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Разработка игры – ремейка </a:t>
            </a:r>
            <a:r>
              <a:rPr lang="en-US" sz="1400" dirty="0"/>
              <a:t>Worms</a:t>
            </a:r>
            <a:r>
              <a:rPr lang="ru-RU" sz="1400" dirty="0"/>
              <a:t> с дополнительными возможностями</a:t>
            </a:r>
            <a:r>
              <a:rPr lang="en-US" sz="1400" dirty="0"/>
              <a:t>:</a:t>
            </a:r>
          </a:p>
          <a:p>
            <a:pPr lvl="1">
              <a:buClr>
                <a:srgbClr val="D24726"/>
              </a:buClr>
              <a:buSzPct val="150000"/>
            </a:pPr>
            <a:r>
              <a:rPr lang="en-US" sz="1400" dirty="0"/>
              <a:t>Realtime </a:t>
            </a:r>
            <a:r>
              <a:rPr lang="ru-RU" sz="1400" dirty="0"/>
              <a:t>контроль над игроками</a:t>
            </a:r>
          </a:p>
          <a:p>
            <a:pPr lvl="1">
              <a:buClr>
                <a:srgbClr val="D24726"/>
              </a:buClr>
              <a:buSzPct val="150000"/>
            </a:pPr>
            <a:r>
              <a:rPr lang="ru-RU" sz="1400" dirty="0"/>
              <a:t>Рикошет</a:t>
            </a:r>
          </a:p>
        </p:txBody>
      </p:sp>
      <p:sp>
        <p:nvSpPr>
          <p:cNvPr id="6" name="Объект 17">
            <a:extLst>
              <a:ext uri="{FF2B5EF4-FFF2-40B4-BE49-F238E27FC236}">
                <a16:creationId xmlns:a16="http://schemas.microsoft.com/office/drawing/2014/main" id="{911D9881-DC19-4709-9926-234B1AC9B9F0}"/>
              </a:ext>
            </a:extLst>
          </p:cNvPr>
          <p:cNvSpPr txBox="1">
            <a:spLocks/>
          </p:cNvSpPr>
          <p:nvPr/>
        </p:nvSpPr>
        <p:spPr>
          <a:xfrm>
            <a:off x="4482219" y="1525583"/>
            <a:ext cx="342865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ru-RU" sz="1400" dirty="0"/>
              <a:t>Проектирование и кодирование игрового движка</a:t>
            </a:r>
          </a:p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ru-RU" sz="1400" dirty="0"/>
              <a:t>Кодирование основных игровых возможностей</a:t>
            </a:r>
          </a:p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ru-RU" sz="1400" dirty="0"/>
              <a:t>Разработка уровней игры</a:t>
            </a:r>
            <a:endParaRPr lang="en-US" sz="1400" dirty="0"/>
          </a:p>
        </p:txBody>
      </p:sp>
      <p:sp>
        <p:nvSpPr>
          <p:cNvPr id="9" name="Объект 17">
            <a:extLst>
              <a:ext uri="{FF2B5EF4-FFF2-40B4-BE49-F238E27FC236}">
                <a16:creationId xmlns:a16="http://schemas.microsoft.com/office/drawing/2014/main" id="{3CA5CC38-A583-41EB-8AA5-6A819480408C}"/>
              </a:ext>
            </a:extLst>
          </p:cNvPr>
          <p:cNvSpPr txBox="1">
            <a:spLocks/>
          </p:cNvSpPr>
          <p:nvPr/>
        </p:nvSpPr>
        <p:spPr>
          <a:xfrm>
            <a:off x="8297436" y="1524708"/>
            <a:ext cx="342865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ru-RU" sz="1400" dirty="0"/>
              <a:t>Язык программирования </a:t>
            </a:r>
            <a:r>
              <a:rPr lang="en-US" sz="1400" dirty="0"/>
              <a:t>Python 3.6</a:t>
            </a:r>
          </a:p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ru-RU" sz="1400" dirty="0"/>
              <a:t>Библиотеки</a:t>
            </a:r>
            <a:r>
              <a:rPr lang="en-US" sz="1400" dirty="0"/>
              <a:t>:</a:t>
            </a:r>
            <a:r>
              <a:rPr lang="ru-RU" sz="1400" dirty="0"/>
              <a:t> </a:t>
            </a:r>
            <a:r>
              <a:rPr lang="en-US" sz="1400" dirty="0" err="1"/>
              <a:t>pygame</a:t>
            </a:r>
            <a:r>
              <a:rPr lang="en-US" sz="1400" dirty="0"/>
              <a:t>, math, random, </a:t>
            </a:r>
            <a:r>
              <a:rPr lang="en-US" sz="1400" dirty="0" err="1"/>
              <a:t>configparser</a:t>
            </a:r>
            <a:endParaRPr lang="en-US" sz="1400" dirty="0"/>
          </a:p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en-US" sz="1400" dirty="0"/>
              <a:t>IDE: PyCharm PY-145.597.11</a:t>
            </a:r>
          </a:p>
          <a:p>
            <a:pPr>
              <a:buClr>
                <a:srgbClr val="D24726"/>
              </a:buClr>
              <a:buSzPct val="150000"/>
              <a:buFont typeface="Segoe UI" panose="020B0502040204020203" pitchFamily="34" charset="0"/>
              <a:buChar char="•"/>
            </a:pPr>
            <a:r>
              <a:rPr lang="en-US" sz="1400" dirty="0"/>
              <a:t>VCS: Git </a:t>
            </a:r>
            <a:r>
              <a:rPr lang="en-US" dirty="0"/>
              <a:t>(https://github.com/Kukushenok/GunParty)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4F234F-4DF2-47ED-A703-92A844455010}"/>
              </a:ext>
            </a:extLst>
          </p:cNvPr>
          <p:cNvSpPr/>
          <p:nvPr/>
        </p:nvSpPr>
        <p:spPr>
          <a:xfrm>
            <a:off x="647918" y="4551099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05DA707-B586-41B8-B78D-545E6EC2DC25}"/>
              </a:ext>
            </a:extLst>
          </p:cNvPr>
          <p:cNvSpPr/>
          <p:nvPr/>
        </p:nvSpPr>
        <p:spPr>
          <a:xfrm>
            <a:off x="4498750" y="4551099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DB8D024-6751-4420-BCF5-CECE0F0550B5}"/>
              </a:ext>
            </a:extLst>
          </p:cNvPr>
          <p:cNvSpPr/>
          <p:nvPr/>
        </p:nvSpPr>
        <p:spPr>
          <a:xfrm>
            <a:off x="8397676" y="4551099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Проектирование игрового движка. Использованные паттерны</a:t>
            </a:r>
          </a:p>
        </p:txBody>
      </p:sp>
      <p:sp>
        <p:nvSpPr>
          <p:cNvPr id="38" name="Объект 17"/>
          <p:cNvSpPr txBox="1">
            <a:spLocks/>
          </p:cNvSpPr>
          <p:nvPr/>
        </p:nvSpPr>
        <p:spPr>
          <a:xfrm>
            <a:off x="541610" y="2397304"/>
            <a:ext cx="3570577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sz="1400" b="1" dirty="0">
                <a:solidFill>
                  <a:srgbClr val="D24726"/>
                </a:solidFill>
              </a:rPr>
              <a:t>Фабрика классов</a:t>
            </a:r>
            <a:r>
              <a:rPr lang="en-US" sz="1400" b="1" dirty="0">
                <a:solidFill>
                  <a:srgbClr val="D24726"/>
                </a:solidFill>
              </a:rPr>
              <a:t> (Fabric)</a:t>
            </a:r>
            <a:r>
              <a:rPr lang="ru-RU" sz="1400" b="1" dirty="0">
                <a:solidFill>
                  <a:srgbClr val="D24726"/>
                </a:solidFill>
              </a:rPr>
              <a:t>. </a:t>
            </a:r>
            <a:r>
              <a:rPr lang="ru-RU" sz="1400" dirty="0"/>
              <a:t>Позволяет получить экземпляры игровых объектов по требованию в необходимом количестве из одного программного модуля.</a:t>
            </a:r>
          </a:p>
          <a:p>
            <a:pPr marL="457200" lvl="1" indent="0">
              <a:buNone/>
            </a:pPr>
            <a:r>
              <a:rPr lang="ru-RU" sz="1400" b="1" dirty="0">
                <a:solidFill>
                  <a:srgbClr val="D24726"/>
                </a:solidFill>
              </a:rPr>
              <a:t>Строитель</a:t>
            </a:r>
            <a:r>
              <a:rPr lang="en-US" sz="1400" b="1" dirty="0">
                <a:solidFill>
                  <a:srgbClr val="D24726"/>
                </a:solidFill>
              </a:rPr>
              <a:t> (Builder)</a:t>
            </a:r>
            <a:r>
              <a:rPr lang="ru-RU" sz="1400" b="1" dirty="0">
                <a:solidFill>
                  <a:srgbClr val="D24726"/>
                </a:solidFill>
              </a:rPr>
              <a:t>. </a:t>
            </a:r>
            <a:r>
              <a:rPr lang="ru-RU" sz="1400" dirty="0"/>
              <a:t>Даёт возможность универсальной конфигурации игрового объекта с уникальным набором функций.</a:t>
            </a:r>
          </a:p>
          <a:p>
            <a:pPr marL="457200" lvl="1" indent="0">
              <a:buNone/>
            </a:pPr>
            <a:r>
              <a:rPr lang="ru-RU" sz="1400" b="1" dirty="0" err="1">
                <a:solidFill>
                  <a:srgbClr val="D24726"/>
                </a:solidFill>
              </a:rPr>
              <a:t>Синглтон</a:t>
            </a:r>
            <a:r>
              <a:rPr lang="ru-RU" sz="1400" b="1" dirty="0">
                <a:solidFill>
                  <a:srgbClr val="D24726"/>
                </a:solidFill>
              </a:rPr>
              <a:t> (</a:t>
            </a:r>
            <a:r>
              <a:rPr lang="en-US" sz="1400" b="1" dirty="0">
                <a:solidFill>
                  <a:srgbClr val="D24726"/>
                </a:solidFill>
              </a:rPr>
              <a:t>Singleton)</a:t>
            </a:r>
            <a:r>
              <a:rPr lang="ru-RU" sz="1400" b="1" dirty="0">
                <a:solidFill>
                  <a:srgbClr val="D24726"/>
                </a:solidFill>
              </a:rPr>
              <a:t>. </a:t>
            </a:r>
            <a:r>
              <a:rPr lang="ru-RU" sz="1400" dirty="0"/>
              <a:t>Обеспечивает многократный доступ к единому экземпляру класса из различных модулей приложения</a:t>
            </a:r>
          </a:p>
        </p:txBody>
      </p:sp>
      <p:sp>
        <p:nvSpPr>
          <p:cNvPr id="6" name="Объект 17">
            <a:extLst>
              <a:ext uri="{FF2B5EF4-FFF2-40B4-BE49-F238E27FC236}">
                <a16:creationId xmlns:a16="http://schemas.microsoft.com/office/drawing/2014/main" id="{911D9881-DC19-4709-9926-234B1AC9B9F0}"/>
              </a:ext>
            </a:extLst>
          </p:cNvPr>
          <p:cNvSpPr txBox="1">
            <a:spLocks/>
          </p:cNvSpPr>
          <p:nvPr/>
        </p:nvSpPr>
        <p:spPr>
          <a:xfrm>
            <a:off x="4381673" y="2397304"/>
            <a:ext cx="342865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sz="1400" b="1" dirty="0">
                <a:solidFill>
                  <a:srgbClr val="D24726"/>
                </a:solidFill>
              </a:rPr>
              <a:t>Наблюдатель</a:t>
            </a:r>
            <a:r>
              <a:rPr lang="en-US" sz="1400" b="1" dirty="0">
                <a:solidFill>
                  <a:srgbClr val="D24726"/>
                </a:solidFill>
              </a:rPr>
              <a:t> (Observer)</a:t>
            </a:r>
            <a:r>
              <a:rPr lang="ru-RU" sz="1400" b="1" dirty="0">
                <a:solidFill>
                  <a:srgbClr val="D24726"/>
                </a:solidFill>
              </a:rPr>
              <a:t>. </a:t>
            </a:r>
            <a:r>
              <a:rPr lang="ru-RU" sz="1400" dirty="0"/>
              <a:t>Позволяет поддерживать в согласованном состоянии группу объектов.</a:t>
            </a:r>
          </a:p>
          <a:p>
            <a:pPr marL="457200" lvl="1" indent="0">
              <a:buNone/>
            </a:pPr>
            <a:r>
              <a:rPr lang="ru-RU" sz="1400" b="1" dirty="0">
                <a:solidFill>
                  <a:srgbClr val="D24726"/>
                </a:solidFill>
              </a:rPr>
              <a:t>Машина состояний</a:t>
            </a:r>
            <a:r>
              <a:rPr lang="en-US" sz="1400" b="1" dirty="0">
                <a:solidFill>
                  <a:srgbClr val="D24726"/>
                </a:solidFill>
              </a:rPr>
              <a:t> (State)</a:t>
            </a:r>
            <a:r>
              <a:rPr lang="ru-RU" sz="1400" b="1" dirty="0">
                <a:solidFill>
                  <a:srgbClr val="D24726"/>
                </a:solidFill>
              </a:rPr>
              <a:t>. </a:t>
            </a:r>
            <a:r>
              <a:rPr lang="ru-RU" sz="1400" dirty="0"/>
              <a:t>Определяет поведение объекта в соответствии с его текущим состоянием. </a:t>
            </a:r>
            <a:endParaRPr lang="en-US" sz="1400" dirty="0"/>
          </a:p>
        </p:txBody>
      </p:sp>
      <p:sp>
        <p:nvSpPr>
          <p:cNvPr id="9" name="Объект 17">
            <a:extLst>
              <a:ext uri="{FF2B5EF4-FFF2-40B4-BE49-F238E27FC236}">
                <a16:creationId xmlns:a16="http://schemas.microsoft.com/office/drawing/2014/main" id="{3CA5CC38-A583-41EB-8AA5-6A819480408C}"/>
              </a:ext>
            </a:extLst>
          </p:cNvPr>
          <p:cNvSpPr txBox="1">
            <a:spLocks/>
          </p:cNvSpPr>
          <p:nvPr/>
        </p:nvSpPr>
        <p:spPr>
          <a:xfrm>
            <a:off x="8554550" y="2397304"/>
            <a:ext cx="3033055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sz="1400" b="1" dirty="0">
                <a:solidFill>
                  <a:srgbClr val="D24726"/>
                </a:solidFill>
              </a:rPr>
              <a:t>Композит (</a:t>
            </a:r>
            <a:r>
              <a:rPr lang="en-US" sz="1400" b="1" dirty="0">
                <a:solidFill>
                  <a:srgbClr val="D24726"/>
                </a:solidFill>
              </a:rPr>
              <a:t>Composite)</a:t>
            </a:r>
            <a:r>
              <a:rPr lang="ru-RU" sz="1400" b="1" dirty="0">
                <a:solidFill>
                  <a:srgbClr val="D24726"/>
                </a:solidFill>
              </a:rPr>
              <a:t>. </a:t>
            </a:r>
            <a:r>
              <a:rPr lang="ru-RU" sz="1400" dirty="0"/>
              <a:t>Даёт возможность единообразного управления группами объектов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4F234F-4DF2-47ED-A703-92A844455010}"/>
              </a:ext>
            </a:extLst>
          </p:cNvPr>
          <p:cNvSpPr/>
          <p:nvPr/>
        </p:nvSpPr>
        <p:spPr>
          <a:xfrm>
            <a:off x="825573" y="1524708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порождающие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05DA707-B586-41B8-B78D-545E6EC2DC25}"/>
              </a:ext>
            </a:extLst>
          </p:cNvPr>
          <p:cNvSpPr/>
          <p:nvPr/>
        </p:nvSpPr>
        <p:spPr>
          <a:xfrm>
            <a:off x="4598028" y="1550833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поведения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DB8D024-6751-4420-BCF5-CECE0F0550B5}"/>
              </a:ext>
            </a:extLst>
          </p:cNvPr>
          <p:cNvSpPr/>
          <p:nvPr/>
        </p:nvSpPr>
        <p:spPr>
          <a:xfrm>
            <a:off x="8726860" y="1524708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структурные</a:t>
            </a:r>
          </a:p>
        </p:txBody>
      </p:sp>
      <p:grpSp>
        <p:nvGrpSpPr>
          <p:cNvPr id="12" name="Группа 11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C1236003-8C63-4CB8-A5F6-B965826A1879}"/>
              </a:ext>
            </a:extLst>
          </p:cNvPr>
          <p:cNvGrpSpPr/>
          <p:nvPr/>
        </p:nvGrpSpPr>
        <p:grpSpPr bwMode="blackWhite">
          <a:xfrm>
            <a:off x="572608" y="236072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3" name="Овал 12" descr="Маленький круг">
              <a:extLst>
                <a:ext uri="{FF2B5EF4-FFF2-40B4-BE49-F238E27FC236}">
                  <a16:creationId xmlns:a16="http://schemas.microsoft.com/office/drawing/2014/main" id="{07C7AD5D-662E-46A2-A6BD-C21D1456CAA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4" name="Надпись 19" descr="Цифра 1">
              <a:extLst>
                <a:ext uri="{FF2B5EF4-FFF2-40B4-BE49-F238E27FC236}">
                  <a16:creationId xmlns:a16="http://schemas.microsoft.com/office/drawing/2014/main" id="{970F89D6-A854-4697-8F0D-AB449033560D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15" name="Группа 14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29CD2435-8AFE-4F3A-B259-76AEFA5BCEC8}"/>
              </a:ext>
            </a:extLst>
          </p:cNvPr>
          <p:cNvGrpSpPr/>
          <p:nvPr/>
        </p:nvGrpSpPr>
        <p:grpSpPr bwMode="blackWhite">
          <a:xfrm>
            <a:off x="572608" y="3758731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6" name="Овал 15" descr="Маленький круг">
              <a:extLst>
                <a:ext uri="{FF2B5EF4-FFF2-40B4-BE49-F238E27FC236}">
                  <a16:creationId xmlns:a16="http://schemas.microsoft.com/office/drawing/2014/main" id="{095C8CE9-5E09-4E41-AB1A-230669B417E4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7" name="Надпись 19" descr="Цифра 1">
              <a:extLst>
                <a:ext uri="{FF2B5EF4-FFF2-40B4-BE49-F238E27FC236}">
                  <a16:creationId xmlns:a16="http://schemas.microsoft.com/office/drawing/2014/main" id="{7793F6FE-6BC1-4FBF-93EB-7D186C58A9B6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8" name="Группа 17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B98543F4-C887-43CA-BF9F-6EE98526C58F}"/>
              </a:ext>
            </a:extLst>
          </p:cNvPr>
          <p:cNvGrpSpPr/>
          <p:nvPr/>
        </p:nvGrpSpPr>
        <p:grpSpPr bwMode="blackWhite">
          <a:xfrm>
            <a:off x="572608" y="4726251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9" name="Овал 18" descr="Маленький круг">
              <a:extLst>
                <a:ext uri="{FF2B5EF4-FFF2-40B4-BE49-F238E27FC236}">
                  <a16:creationId xmlns:a16="http://schemas.microsoft.com/office/drawing/2014/main" id="{8324E54C-CFF4-4CB3-A219-6350FF454FF7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0" name="Надпись 19" descr="Цифра 1">
              <a:extLst>
                <a:ext uri="{FF2B5EF4-FFF2-40B4-BE49-F238E27FC236}">
                  <a16:creationId xmlns:a16="http://schemas.microsoft.com/office/drawing/2014/main" id="{86524D5B-8DEC-4414-AD9D-E29863B17894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grpSp>
        <p:nvGrpSpPr>
          <p:cNvPr id="21" name="Группа 20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DA7D87DA-033F-4F60-8F04-F1DB8E232263}"/>
              </a:ext>
            </a:extLst>
          </p:cNvPr>
          <p:cNvGrpSpPr/>
          <p:nvPr/>
        </p:nvGrpSpPr>
        <p:grpSpPr bwMode="blackWhite">
          <a:xfrm>
            <a:off x="4381673" y="236072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22" name="Овал 21" descr="Маленький круг">
              <a:extLst>
                <a:ext uri="{FF2B5EF4-FFF2-40B4-BE49-F238E27FC236}">
                  <a16:creationId xmlns:a16="http://schemas.microsoft.com/office/drawing/2014/main" id="{8A3EE358-795F-4AE6-8AC4-A32D1A6B0D14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3" name="Надпись 19" descr="Цифра 1">
              <a:extLst>
                <a:ext uri="{FF2B5EF4-FFF2-40B4-BE49-F238E27FC236}">
                  <a16:creationId xmlns:a16="http://schemas.microsoft.com/office/drawing/2014/main" id="{4302CB1E-FDDC-45A0-8D15-6C413CFA6260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24" name="Группа 23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842ABA19-848E-43DB-BBCC-4941805E0BD4}"/>
              </a:ext>
            </a:extLst>
          </p:cNvPr>
          <p:cNvGrpSpPr/>
          <p:nvPr/>
        </p:nvGrpSpPr>
        <p:grpSpPr bwMode="blackWhite">
          <a:xfrm>
            <a:off x="4395841" y="3288465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25" name="Овал 24" descr="Маленький круг">
              <a:extLst>
                <a:ext uri="{FF2B5EF4-FFF2-40B4-BE49-F238E27FC236}">
                  <a16:creationId xmlns:a16="http://schemas.microsoft.com/office/drawing/2014/main" id="{4E3B4B69-0679-4FB4-8007-5C4F8CC177BD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6" name="Надпись 19" descr="Цифра 1">
              <a:extLst>
                <a:ext uri="{FF2B5EF4-FFF2-40B4-BE49-F238E27FC236}">
                  <a16:creationId xmlns:a16="http://schemas.microsoft.com/office/drawing/2014/main" id="{BEDC8FB5-4202-46DD-9C0C-8B2B63D42E33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27" name="Группа 26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7BA9ABC9-8A53-4A74-BA7A-91CB7676D19F}"/>
              </a:ext>
            </a:extLst>
          </p:cNvPr>
          <p:cNvGrpSpPr/>
          <p:nvPr/>
        </p:nvGrpSpPr>
        <p:grpSpPr bwMode="blackWhite">
          <a:xfrm>
            <a:off x="8482907" y="2397304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28" name="Овал 27" descr="Маленький круг">
              <a:extLst>
                <a:ext uri="{FF2B5EF4-FFF2-40B4-BE49-F238E27FC236}">
                  <a16:creationId xmlns:a16="http://schemas.microsoft.com/office/drawing/2014/main" id="{108E3203-DF98-40D7-A505-78A54690C4C1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9" name="Надпись 19" descr="Цифра 1">
              <a:extLst>
                <a:ext uri="{FF2B5EF4-FFF2-40B4-BE49-F238E27FC236}">
                  <a16:creationId xmlns:a16="http://schemas.microsoft.com/office/drawing/2014/main" id="{AE7B4E21-ABD6-4907-A086-3AAFA4A78204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8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67798C-CF2C-4415-A5F5-ED2E6952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338" y="1282899"/>
            <a:ext cx="9164251" cy="5263116"/>
          </a:xfrm>
          <a:prstGeom prst="rect">
            <a:avLst/>
          </a:prstGeom>
        </p:spPr>
      </p:pic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r>
              <a:rPr lang="ru-RU" dirty="0"/>
              <a:t>Диаграмма классов. Игровой объект – композиция возможностей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0E0AD16-9EDB-43FB-9CE1-7EF3029D8273}"/>
              </a:ext>
            </a:extLst>
          </p:cNvPr>
          <p:cNvSpPr/>
          <p:nvPr/>
        </p:nvSpPr>
        <p:spPr>
          <a:xfrm>
            <a:off x="1469375" y="5280913"/>
            <a:ext cx="2465386" cy="12372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добавляет объекту возможности звукового сопровождения состояний</a:t>
            </a:r>
          </a:p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26C8B88-4CBC-4764-9242-AB5A81DF748A}"/>
              </a:ext>
            </a:extLst>
          </p:cNvPr>
          <p:cNvSpPr/>
          <p:nvPr/>
        </p:nvSpPr>
        <p:spPr>
          <a:xfrm>
            <a:off x="8150994" y="5259176"/>
            <a:ext cx="2429691" cy="6001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chemeClr val="bg1"/>
                </a:solidFill>
              </a:rPr>
              <a:t>определяет способности объекта к повреждениям и ограниченной времени жизни в игре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6245397-22A4-4555-845D-3E92DA40C45F}"/>
              </a:ext>
            </a:extLst>
          </p:cNvPr>
          <p:cNvSpPr/>
          <p:nvPr/>
        </p:nvSpPr>
        <p:spPr>
          <a:xfrm>
            <a:off x="8115301" y="1729504"/>
            <a:ext cx="2465384" cy="12323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придаёт объекту физические свойства. Учитываются</a:t>
            </a:r>
            <a:r>
              <a:rPr lang="en-US" sz="1200" dirty="0">
                <a:solidFill>
                  <a:schemeClr val="bg1"/>
                </a:solidFill>
              </a:rPr>
              <a:t>: </a:t>
            </a:r>
            <a:r>
              <a:rPr lang="ru-RU" sz="1200" dirty="0">
                <a:solidFill>
                  <a:schemeClr val="bg1"/>
                </a:solidFill>
              </a:rPr>
              <a:t>масса, сопротивление, трение, упругость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E3BA63C-AF08-4DE7-946C-0847CA19238B}"/>
              </a:ext>
            </a:extLst>
          </p:cNvPr>
          <p:cNvSpPr/>
          <p:nvPr/>
        </p:nvSpPr>
        <p:spPr>
          <a:xfrm>
            <a:off x="8115301" y="3707906"/>
            <a:ext cx="2465384" cy="768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объявляет, что объект является игроком и находится под контролем (управлением) пользователя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542B40-CD95-41F4-A40B-8014BFADAD3C}"/>
              </a:ext>
            </a:extLst>
          </p:cNvPr>
          <p:cNvSpPr/>
          <p:nvPr/>
        </p:nvSpPr>
        <p:spPr>
          <a:xfrm>
            <a:off x="4627659" y="5278540"/>
            <a:ext cx="2463730" cy="10603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наделяет объект способностями визуализации в игре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43CE1C8-286F-43CC-8619-A9CCE18AD6A8}"/>
              </a:ext>
            </a:extLst>
          </p:cNvPr>
          <p:cNvSpPr/>
          <p:nvPr/>
        </p:nvSpPr>
        <p:spPr>
          <a:xfrm>
            <a:off x="1474273" y="3217994"/>
            <a:ext cx="2465385" cy="10603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дополняет объект способностью находится в различных состояниях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37EACC3-12C3-42F5-9ADD-8290E1823B24}"/>
              </a:ext>
            </a:extLst>
          </p:cNvPr>
          <p:cNvSpPr/>
          <p:nvPr/>
        </p:nvSpPr>
        <p:spPr>
          <a:xfrm>
            <a:off x="4602148" y="1727516"/>
            <a:ext cx="2465385" cy="7493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определяет поведения объекта – как снаряд. </a:t>
            </a:r>
          </a:p>
        </p:txBody>
      </p:sp>
    </p:spTree>
    <p:extLst>
      <p:ext uri="{BB962C8B-B14F-4D97-AF65-F5344CB8AC3E}">
        <p14:creationId xmlns:p14="http://schemas.microsoft.com/office/powerpoint/2010/main" val="10437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Пакетная организация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4F234F-4DF2-47ED-A703-92A844455010}"/>
              </a:ext>
            </a:extLst>
          </p:cNvPr>
          <p:cNvSpPr/>
          <p:nvPr/>
        </p:nvSpPr>
        <p:spPr>
          <a:xfrm>
            <a:off x="1482573" y="1525583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объектов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05DA707-B586-41B8-B78D-545E6EC2DC25}"/>
              </a:ext>
            </a:extLst>
          </p:cNvPr>
          <p:cNvSpPr/>
          <p:nvPr/>
        </p:nvSpPr>
        <p:spPr>
          <a:xfrm>
            <a:off x="7205267" y="1525583"/>
            <a:ext cx="2701399" cy="512064"/>
          </a:xfrm>
          <a:prstGeom prst="rect">
            <a:avLst/>
          </a:prstGeom>
          <a:solidFill>
            <a:srgbClr val="D2472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ресурсов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A91012F-8D38-4DC1-B6C9-D9FE5023C8D9}"/>
              </a:ext>
            </a:extLst>
          </p:cNvPr>
          <p:cNvSpPr/>
          <p:nvPr/>
        </p:nvSpPr>
        <p:spPr>
          <a:xfrm>
            <a:off x="563526" y="2359159"/>
            <a:ext cx="4718893" cy="3871519"/>
          </a:xfrm>
          <a:prstGeom prst="roundRect">
            <a:avLst/>
          </a:prstGeom>
          <a:ln w="22225">
            <a:solidFill>
              <a:srgbClr val="D247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8302CCD-5D83-43BC-918E-C60918984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82"/>
          <a:stretch/>
        </p:blipFill>
        <p:spPr>
          <a:xfrm>
            <a:off x="745822" y="2753833"/>
            <a:ext cx="4461460" cy="31801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4357CF2-7D5F-43F5-9018-AC62C3B7E66C}"/>
              </a:ext>
            </a:extLst>
          </p:cNvPr>
          <p:cNvSpPr/>
          <p:nvPr/>
        </p:nvSpPr>
        <p:spPr>
          <a:xfrm>
            <a:off x="5799719" y="2303704"/>
            <a:ext cx="5828758" cy="3871519"/>
          </a:xfrm>
          <a:prstGeom prst="roundRect">
            <a:avLst/>
          </a:prstGeom>
          <a:ln w="22225">
            <a:solidFill>
              <a:srgbClr val="D2472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4DC247-53F6-4B95-B171-E404418BA2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" r="53281"/>
          <a:stretch/>
        </p:blipFill>
        <p:spPr>
          <a:xfrm>
            <a:off x="5980813" y="2669355"/>
            <a:ext cx="2609059" cy="22854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C978BF-56BF-44AB-8FA6-3D2C30BE4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966" y="2359160"/>
            <a:ext cx="2543282" cy="376519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0953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функции игры</a:t>
            </a:r>
          </a:p>
        </p:txBody>
      </p:sp>
      <p:sp>
        <p:nvSpPr>
          <p:cNvPr id="25" name="Объект 17"/>
          <p:cNvSpPr txBox="1">
            <a:spLocks/>
          </p:cNvSpPr>
          <p:nvPr/>
        </p:nvSpPr>
        <p:spPr>
          <a:xfrm>
            <a:off x="541609" y="1572453"/>
            <a:ext cx="3764577" cy="2877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</a:pPr>
            <a:r>
              <a:rPr lang="ru-RU" sz="1400" dirty="0"/>
              <a:t>Физический движок, учитывающий</a:t>
            </a:r>
            <a:r>
              <a:rPr lang="en-US" sz="1400" dirty="0"/>
              <a:t>:</a:t>
            </a:r>
            <a:r>
              <a:rPr lang="ru-RU" sz="1400" dirty="0"/>
              <a:t> массу, сопротивление, трение, упругость.</a:t>
            </a:r>
          </a:p>
        </p:txBody>
      </p:sp>
      <p:pic>
        <p:nvPicPr>
          <p:cNvPr id="5" name="Picture 6" descr="[crop output image]">
            <a:extLst>
              <a:ext uri="{FF2B5EF4-FFF2-40B4-BE49-F238E27FC236}">
                <a16:creationId xmlns:a16="http://schemas.microsoft.com/office/drawing/2014/main" id="{C4E4C23B-5D3B-4C57-9580-027AF5ABC9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57" y="2473739"/>
            <a:ext cx="3075354" cy="223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17">
            <a:extLst>
              <a:ext uri="{FF2B5EF4-FFF2-40B4-BE49-F238E27FC236}">
                <a16:creationId xmlns:a16="http://schemas.microsoft.com/office/drawing/2014/main" id="{DCF1FDD2-8342-4D9E-BA5F-6198C5BD67BB}"/>
              </a:ext>
            </a:extLst>
          </p:cNvPr>
          <p:cNvSpPr txBox="1">
            <a:spLocks/>
          </p:cNvSpPr>
          <p:nvPr/>
        </p:nvSpPr>
        <p:spPr>
          <a:xfrm>
            <a:off x="4484559" y="1572453"/>
            <a:ext cx="3494790" cy="84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</a:pPr>
            <a:r>
              <a:rPr lang="ru-RU" sz="1400" dirty="0"/>
              <a:t>Реалистичное физическое взаимодействие объектов (игроков, снарядов, частиц земли)</a:t>
            </a:r>
          </a:p>
        </p:txBody>
      </p:sp>
      <p:pic>
        <p:nvPicPr>
          <p:cNvPr id="7" name="Picture 8" descr="[crop output image]">
            <a:extLst>
              <a:ext uri="{FF2B5EF4-FFF2-40B4-BE49-F238E27FC236}">
                <a16:creationId xmlns:a16="http://schemas.microsoft.com/office/drawing/2014/main" id="{B56571D2-3775-4B67-B2EA-A480978237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08" y="2510085"/>
            <a:ext cx="27813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17">
            <a:extLst>
              <a:ext uri="{FF2B5EF4-FFF2-40B4-BE49-F238E27FC236}">
                <a16:creationId xmlns:a16="http://schemas.microsoft.com/office/drawing/2014/main" id="{F322E634-872B-45CE-8E52-B0540C194CB8}"/>
              </a:ext>
            </a:extLst>
          </p:cNvPr>
          <p:cNvSpPr txBox="1">
            <a:spLocks/>
          </p:cNvSpPr>
          <p:nvPr/>
        </p:nvSpPr>
        <p:spPr>
          <a:xfrm>
            <a:off x="8276795" y="1572453"/>
            <a:ext cx="3222317" cy="603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</a:pPr>
            <a:r>
              <a:rPr lang="ru-RU" sz="1400" dirty="0"/>
              <a:t>Полностью разрушаемый рельеф</a:t>
            </a:r>
          </a:p>
        </p:txBody>
      </p:sp>
      <p:pic>
        <p:nvPicPr>
          <p:cNvPr id="9" name="Picture 2" descr="[crop output image]">
            <a:extLst>
              <a:ext uri="{FF2B5EF4-FFF2-40B4-BE49-F238E27FC236}">
                <a16:creationId xmlns:a16="http://schemas.microsoft.com/office/drawing/2014/main" id="{946E868E-4179-4BDE-ABA0-72F7D34776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489" y="2473739"/>
            <a:ext cx="3075354" cy="219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17">
            <a:extLst>
              <a:ext uri="{FF2B5EF4-FFF2-40B4-BE49-F238E27FC236}">
                <a16:creationId xmlns:a16="http://schemas.microsoft.com/office/drawing/2014/main" id="{9A94C679-2D4E-4737-91D1-D62A227DB5AC}"/>
              </a:ext>
            </a:extLst>
          </p:cNvPr>
          <p:cNvSpPr txBox="1">
            <a:spLocks/>
          </p:cNvSpPr>
          <p:nvPr/>
        </p:nvSpPr>
        <p:spPr>
          <a:xfrm>
            <a:off x="4306186" y="4966789"/>
            <a:ext cx="3494790" cy="84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</a:pPr>
            <a:r>
              <a:rPr lang="ru-RU" sz="1400" dirty="0"/>
              <a:t>Реалистичная мультипликация (перемещения игроков)</a:t>
            </a:r>
            <a:r>
              <a:rPr lang="en-US" sz="1400" dirty="0"/>
              <a:t>:</a:t>
            </a:r>
            <a:r>
              <a:rPr lang="ru-RU" sz="1400" dirty="0"/>
              <a:t> прыжки, ходьба, стрельба</a:t>
            </a:r>
            <a:endParaRPr lang="en-US" sz="1400" dirty="0"/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28B13C82-830A-43D2-9AC1-79AB15B58B83}"/>
              </a:ext>
            </a:extLst>
          </p:cNvPr>
          <p:cNvSpPr txBox="1">
            <a:spLocks/>
          </p:cNvSpPr>
          <p:nvPr/>
        </p:nvSpPr>
        <p:spPr>
          <a:xfrm>
            <a:off x="541609" y="4966789"/>
            <a:ext cx="3494790" cy="84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</a:pPr>
            <a:r>
              <a:rPr lang="ru-RU" sz="1400" dirty="0"/>
              <a:t>Музыкальное и звуковое сопровождение всех событий в игре</a:t>
            </a:r>
          </a:p>
        </p:txBody>
      </p:sp>
    </p:spTree>
    <p:extLst>
      <p:ext uri="{BB962C8B-B14F-4D97-AF65-F5344CB8AC3E}">
        <p14:creationId xmlns:p14="http://schemas.microsoft.com/office/powerpoint/2010/main" val="413536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функции игры</a:t>
            </a:r>
          </a:p>
        </p:txBody>
      </p:sp>
      <p:sp>
        <p:nvSpPr>
          <p:cNvPr id="25" name="Объект 17"/>
          <p:cNvSpPr txBox="1">
            <a:spLocks/>
          </p:cNvSpPr>
          <p:nvPr/>
        </p:nvSpPr>
        <p:spPr>
          <a:xfrm>
            <a:off x="541609" y="1572453"/>
            <a:ext cx="3764577" cy="2877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</a:pPr>
            <a:r>
              <a:rPr lang="ru-RU" sz="1400" dirty="0"/>
              <a:t>Рикошет от границ экрана.</a:t>
            </a:r>
          </a:p>
        </p:txBody>
      </p:sp>
      <p:sp>
        <p:nvSpPr>
          <p:cNvPr id="6" name="Объект 17">
            <a:extLst>
              <a:ext uri="{FF2B5EF4-FFF2-40B4-BE49-F238E27FC236}">
                <a16:creationId xmlns:a16="http://schemas.microsoft.com/office/drawing/2014/main" id="{DCF1FDD2-8342-4D9E-BA5F-6198C5BD67BB}"/>
              </a:ext>
            </a:extLst>
          </p:cNvPr>
          <p:cNvSpPr txBox="1">
            <a:spLocks/>
          </p:cNvSpPr>
          <p:nvPr/>
        </p:nvSpPr>
        <p:spPr>
          <a:xfrm>
            <a:off x="4484559" y="1572453"/>
            <a:ext cx="3494790" cy="84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</a:pPr>
            <a:r>
              <a:rPr lang="ru-RU" sz="1400" dirty="0"/>
              <a:t>Возможность конфигурирования параметров физического движка для каждого объекта</a:t>
            </a:r>
          </a:p>
        </p:txBody>
      </p:sp>
      <p:sp>
        <p:nvSpPr>
          <p:cNvPr id="8" name="Объект 17">
            <a:extLst>
              <a:ext uri="{FF2B5EF4-FFF2-40B4-BE49-F238E27FC236}">
                <a16:creationId xmlns:a16="http://schemas.microsoft.com/office/drawing/2014/main" id="{F322E634-872B-45CE-8E52-B0540C194CB8}"/>
              </a:ext>
            </a:extLst>
          </p:cNvPr>
          <p:cNvSpPr txBox="1">
            <a:spLocks/>
          </p:cNvSpPr>
          <p:nvPr/>
        </p:nvSpPr>
        <p:spPr>
          <a:xfrm>
            <a:off x="8276795" y="1572453"/>
            <a:ext cx="3222317" cy="603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</a:pPr>
            <a:r>
              <a:rPr lang="ru-RU" sz="1400" dirty="0"/>
              <a:t>Графический интерфейс для доступа к списку уровней (начальный экран)</a:t>
            </a:r>
          </a:p>
        </p:txBody>
      </p:sp>
      <p:sp>
        <p:nvSpPr>
          <p:cNvPr id="10" name="Объект 17">
            <a:extLst>
              <a:ext uri="{FF2B5EF4-FFF2-40B4-BE49-F238E27FC236}">
                <a16:creationId xmlns:a16="http://schemas.microsoft.com/office/drawing/2014/main" id="{9A94C679-2D4E-4737-91D1-D62A227DB5AC}"/>
              </a:ext>
            </a:extLst>
          </p:cNvPr>
          <p:cNvSpPr txBox="1">
            <a:spLocks/>
          </p:cNvSpPr>
          <p:nvPr/>
        </p:nvSpPr>
        <p:spPr>
          <a:xfrm>
            <a:off x="4306186" y="4966789"/>
            <a:ext cx="3494790" cy="84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</a:pPr>
            <a:r>
              <a:rPr lang="ru-RU" sz="1400" dirty="0"/>
              <a:t>Возможность создания новых уровней без кодирования</a:t>
            </a:r>
          </a:p>
          <a:p>
            <a:pPr>
              <a:buClr>
                <a:srgbClr val="D24726"/>
              </a:buClr>
              <a:buSzPct val="150000"/>
            </a:pPr>
            <a:endParaRPr lang="en-US" sz="1400" dirty="0"/>
          </a:p>
        </p:txBody>
      </p:sp>
      <p:sp>
        <p:nvSpPr>
          <p:cNvPr id="11" name="Объект 17">
            <a:extLst>
              <a:ext uri="{FF2B5EF4-FFF2-40B4-BE49-F238E27FC236}">
                <a16:creationId xmlns:a16="http://schemas.microsoft.com/office/drawing/2014/main" id="{28B13C82-830A-43D2-9AC1-79AB15B58B83}"/>
              </a:ext>
            </a:extLst>
          </p:cNvPr>
          <p:cNvSpPr txBox="1">
            <a:spLocks/>
          </p:cNvSpPr>
          <p:nvPr/>
        </p:nvSpPr>
        <p:spPr>
          <a:xfrm>
            <a:off x="541609" y="4966789"/>
            <a:ext cx="3494790" cy="841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24726"/>
              </a:buClr>
              <a:buSzPct val="150000"/>
            </a:pPr>
            <a:r>
              <a:rPr lang="ru-RU" sz="1400" dirty="0"/>
              <a:t>Поддержка экранов различного разрешения</a:t>
            </a:r>
          </a:p>
        </p:txBody>
      </p:sp>
      <p:pic>
        <p:nvPicPr>
          <p:cNvPr id="12" name="Picture 10" descr="[video-to-gif output image]">
            <a:extLst>
              <a:ext uri="{FF2B5EF4-FFF2-40B4-BE49-F238E27FC236}">
                <a16:creationId xmlns:a16="http://schemas.microsoft.com/office/drawing/2014/main" id="{6466415A-C96F-4E5A-8F1F-1475440191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57" y="2510085"/>
            <a:ext cx="3024819" cy="22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[video-to-gif output image]">
            <a:extLst>
              <a:ext uri="{FF2B5EF4-FFF2-40B4-BE49-F238E27FC236}">
                <a16:creationId xmlns:a16="http://schemas.microsoft.com/office/drawing/2014/main" id="{A57D147D-06BF-4E9F-ACDF-EB4026C596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088" y="2510085"/>
            <a:ext cx="2935289" cy="22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[video-to-gif output image]">
            <a:extLst>
              <a:ext uri="{FF2B5EF4-FFF2-40B4-BE49-F238E27FC236}">
                <a16:creationId xmlns:a16="http://schemas.microsoft.com/office/drawing/2014/main" id="{EA4ED5DB-B119-46F8-9D91-C67E25481B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168" y="2510085"/>
            <a:ext cx="3033675" cy="227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7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возможности кастомизации игры</a:t>
            </a:r>
          </a:p>
        </p:txBody>
      </p:sp>
      <p:sp>
        <p:nvSpPr>
          <p:cNvPr id="25" name="Объект 17"/>
          <p:cNvSpPr txBox="1">
            <a:spLocks/>
          </p:cNvSpPr>
          <p:nvPr/>
        </p:nvSpPr>
        <p:spPr>
          <a:xfrm>
            <a:off x="541609" y="1455491"/>
            <a:ext cx="11045997" cy="4902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Конфигурация через </a:t>
            </a:r>
            <a:r>
              <a:rPr lang="ru-RU" sz="1400" dirty="0">
                <a:solidFill>
                  <a:schemeClr val="accent2">
                    <a:lumMod val="75000"/>
                  </a:schemeClr>
                </a:solidFill>
              </a:rPr>
              <a:t>основной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config</a:t>
            </a:r>
            <a:r>
              <a:rPr lang="ru-RU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400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1400" dirty="0"/>
              <a:t>Поддержка различных видео-режимов.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1400" dirty="0"/>
              <a:t>Поддержка различных клавиатурных схем управления игроками</a:t>
            </a:r>
          </a:p>
          <a:p>
            <a:r>
              <a:rPr lang="ru-RU" sz="1400" dirty="0"/>
              <a:t>Конфигурация через </a:t>
            </a:r>
            <a:r>
              <a:rPr lang="ru-RU" sz="1400" dirty="0">
                <a:solidFill>
                  <a:schemeClr val="accent2">
                    <a:lumMod val="75000"/>
                  </a:schemeClr>
                </a:solidFill>
              </a:rPr>
              <a:t>общий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config.ini </a:t>
            </a:r>
            <a:r>
              <a:rPr lang="ru-RU" sz="1400" dirty="0"/>
              <a:t>уровней</a:t>
            </a:r>
            <a:r>
              <a:rPr lang="en-US" sz="1400" dirty="0"/>
              <a:t>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1400" dirty="0"/>
              <a:t>Гравитация на уровне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1400" dirty="0"/>
              <a:t>Начальное расположение игроков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1400" dirty="0"/>
              <a:t>Название уровня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1400" dirty="0"/>
              <a:t>Настройка </a:t>
            </a:r>
            <a:r>
              <a:rPr lang="en-US" sz="1400" dirty="0"/>
              <a:t>“</a:t>
            </a:r>
            <a:r>
              <a:rPr lang="ru-RU" sz="1400" dirty="0"/>
              <a:t>резиновых</a:t>
            </a:r>
            <a:r>
              <a:rPr lang="en-US" sz="1400" dirty="0"/>
              <a:t>”</a:t>
            </a:r>
            <a:r>
              <a:rPr lang="ru-RU" sz="1400" dirty="0"/>
              <a:t> границ экрана</a:t>
            </a:r>
          </a:p>
          <a:p>
            <a:r>
              <a:rPr lang="ru-RU" sz="1400" dirty="0"/>
              <a:t>Если </a:t>
            </a:r>
            <a:r>
              <a:rPr lang="en-US" sz="1400" dirty="0"/>
              <a:t>config.ini </a:t>
            </a:r>
            <a:r>
              <a:rPr lang="ru-RU" sz="1400" dirty="0"/>
              <a:t>для уровня не содержит определённых данных, они примут значения по умолчанию, определённые в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default_config.ini</a:t>
            </a:r>
            <a:endParaRPr lang="ru-RU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D17C5AB-911F-44D8-80BA-DE0CF87FB306}"/>
              </a:ext>
            </a:extLst>
          </p:cNvPr>
          <p:cNvSpPr/>
          <p:nvPr/>
        </p:nvSpPr>
        <p:spPr>
          <a:xfrm>
            <a:off x="8072807" y="1325663"/>
            <a:ext cx="2880000" cy="16667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Основные возможности кастомизации игры. Добавление уровня</a:t>
            </a:r>
          </a:p>
        </p:txBody>
      </p:sp>
      <p:sp>
        <p:nvSpPr>
          <p:cNvPr id="25" name="Объект 17"/>
          <p:cNvSpPr txBox="1">
            <a:spLocks/>
          </p:cNvSpPr>
          <p:nvPr/>
        </p:nvSpPr>
        <p:spPr>
          <a:xfrm>
            <a:off x="541609" y="1455491"/>
            <a:ext cx="11045997" cy="4902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-RU" sz="1400" dirty="0"/>
              <a:t>Создать папку в </a:t>
            </a:r>
            <a:r>
              <a:rPr lang="en-US" sz="1400" dirty="0"/>
              <a:t>resources\levels. </a:t>
            </a:r>
            <a:r>
              <a:rPr lang="ru-RU" sz="1400" dirty="0"/>
              <a:t>Например </a:t>
            </a:r>
            <a:r>
              <a:rPr lang="en-US" sz="1400" dirty="0" err="1"/>
              <a:t>Level_X</a:t>
            </a:r>
            <a:r>
              <a:rPr lang="ru-RU" sz="1400" dirty="0"/>
              <a:t> </a:t>
            </a:r>
          </a:p>
          <a:p>
            <a:pPr marL="457200" lvl="1" indent="0">
              <a:buNone/>
            </a:pPr>
            <a:r>
              <a:rPr lang="ru-RU" sz="1400" dirty="0"/>
              <a:t>Добавить в папку </a:t>
            </a:r>
            <a:r>
              <a:rPr lang="en-US" sz="1400" dirty="0" err="1"/>
              <a:t>Level_X</a:t>
            </a:r>
            <a:r>
              <a:rPr lang="en-US" sz="1400" dirty="0"/>
              <a:t> </a:t>
            </a:r>
            <a:r>
              <a:rPr lang="ru-RU" sz="1400" dirty="0"/>
              <a:t>подпапку </a:t>
            </a:r>
            <a:r>
              <a:rPr lang="en-US" sz="1400" dirty="0"/>
              <a:t>Images</a:t>
            </a:r>
          </a:p>
          <a:p>
            <a:pPr marL="457200" lvl="1" indent="0">
              <a:buNone/>
            </a:pPr>
            <a:r>
              <a:rPr lang="ru-RU" sz="1400" dirty="0"/>
              <a:t>Положить следующие изображения в папку </a:t>
            </a:r>
            <a:r>
              <a:rPr lang="en-US" sz="1400" dirty="0"/>
              <a:t>Images (1920x1080):</a:t>
            </a:r>
            <a:endParaRPr lang="ru-RU" sz="1400" dirty="0"/>
          </a:p>
          <a:p>
            <a:pPr marL="457200" lvl="1" indent="0">
              <a:buNone/>
            </a:pPr>
            <a:endParaRPr lang="ru-RU" sz="1400" dirty="0"/>
          </a:p>
          <a:p>
            <a:pPr lvl="2">
              <a:buClr>
                <a:srgbClr val="D24726"/>
              </a:buClr>
              <a:buSzPct val="150000"/>
            </a:pPr>
            <a:r>
              <a:rPr lang="en-US" sz="1400" dirty="0"/>
              <a:t>Ground_mask.png – </a:t>
            </a:r>
            <a:r>
              <a:rPr lang="ru-RU" sz="1400" dirty="0"/>
              <a:t>Маска определяющая границы </a:t>
            </a:r>
            <a:r>
              <a:rPr lang="en-US" sz="1400" dirty="0"/>
              <a:t>“</a:t>
            </a:r>
            <a:r>
              <a:rPr lang="ru-RU" sz="1400" dirty="0"/>
              <a:t>почвы</a:t>
            </a:r>
            <a:r>
              <a:rPr lang="en-US" sz="1400" dirty="0"/>
              <a:t>”</a:t>
            </a:r>
            <a:r>
              <a:rPr lang="ru-RU" sz="1400" dirty="0"/>
              <a:t> в игре</a:t>
            </a:r>
            <a:endParaRPr lang="en-US" sz="1400" dirty="0"/>
          </a:p>
          <a:p>
            <a:pPr lvl="2">
              <a:buClr>
                <a:srgbClr val="D24726"/>
              </a:buClr>
              <a:buSzPct val="150000"/>
            </a:pPr>
            <a:r>
              <a:rPr lang="en-US" sz="1400" dirty="0"/>
              <a:t>Ground.png</a:t>
            </a:r>
            <a:r>
              <a:rPr lang="ru-RU" sz="1400" dirty="0"/>
              <a:t> – Текстура почвы в игре</a:t>
            </a:r>
            <a:endParaRPr lang="en-US" sz="1400" dirty="0"/>
          </a:p>
          <a:p>
            <a:pPr lvl="2">
              <a:buClr>
                <a:srgbClr val="D24726"/>
              </a:buClr>
              <a:buSzPct val="150000"/>
            </a:pPr>
            <a:r>
              <a:rPr lang="en-US" sz="1400" dirty="0"/>
              <a:t>BackGround.png</a:t>
            </a:r>
            <a:r>
              <a:rPr lang="ru-RU" sz="1400" dirty="0"/>
              <a:t> – Текстура заднего фона, остающаяся после разрушений</a:t>
            </a:r>
          </a:p>
          <a:p>
            <a:pPr marL="914400" lvl="2" indent="0">
              <a:buClr>
                <a:srgbClr val="D24726"/>
              </a:buClr>
              <a:buSzPct val="150000"/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ru-RU" sz="1400" dirty="0"/>
              <a:t>Разместить файл </a:t>
            </a:r>
            <a:r>
              <a:rPr lang="en-US" sz="1400" dirty="0"/>
              <a:t>backgroundMusic.wav </a:t>
            </a:r>
            <a:r>
              <a:rPr lang="ru-RU" sz="1400" dirty="0"/>
              <a:t>с фоновым звуком в папке </a:t>
            </a:r>
            <a:r>
              <a:rPr lang="en-US" sz="1400" dirty="0" err="1"/>
              <a:t>sfx</a:t>
            </a:r>
            <a:endParaRPr lang="ru-RU" sz="1400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5" name="Группа 4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869A5E1E-4A8E-4E04-8191-20CDA05341B5}"/>
              </a:ext>
            </a:extLst>
          </p:cNvPr>
          <p:cNvGrpSpPr/>
          <p:nvPr/>
        </p:nvGrpSpPr>
        <p:grpSpPr bwMode="blackWhite">
          <a:xfrm>
            <a:off x="541609" y="1403799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6" name="Овал 5" descr="Маленький круг">
              <a:extLst>
                <a:ext uri="{FF2B5EF4-FFF2-40B4-BE49-F238E27FC236}">
                  <a16:creationId xmlns:a16="http://schemas.microsoft.com/office/drawing/2014/main" id="{F2AFDCB2-CB70-455D-BC7D-BBF1CD625F5A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7" name="Надпись 19" descr="Цифра 1">
              <a:extLst>
                <a:ext uri="{FF2B5EF4-FFF2-40B4-BE49-F238E27FC236}">
                  <a16:creationId xmlns:a16="http://schemas.microsoft.com/office/drawing/2014/main" id="{C51D1D6F-65F8-47CB-A0B4-C4713CD7312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8" name="Группа 7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41EA0DD3-9686-47C8-9E41-226C5CE7B713}"/>
              </a:ext>
            </a:extLst>
          </p:cNvPr>
          <p:cNvGrpSpPr/>
          <p:nvPr/>
        </p:nvGrpSpPr>
        <p:grpSpPr bwMode="blackWhite">
          <a:xfrm>
            <a:off x="533688" y="1916455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9" name="Овал 8" descr="Маленький круг">
              <a:extLst>
                <a:ext uri="{FF2B5EF4-FFF2-40B4-BE49-F238E27FC236}">
                  <a16:creationId xmlns:a16="http://schemas.microsoft.com/office/drawing/2014/main" id="{3BA6575E-693A-445B-919B-4D4D3F7DD06C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0" name="Надпись 19" descr="Цифра 1">
              <a:extLst>
                <a:ext uri="{FF2B5EF4-FFF2-40B4-BE49-F238E27FC236}">
                  <a16:creationId xmlns:a16="http://schemas.microsoft.com/office/drawing/2014/main" id="{8F189340-2835-4485-AF98-5E2AE75AA10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11" name="Группа 10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A0D8F8BC-A740-4B77-826D-D98CBDD17C99}"/>
              </a:ext>
            </a:extLst>
          </p:cNvPr>
          <p:cNvGrpSpPr/>
          <p:nvPr/>
        </p:nvGrpSpPr>
        <p:grpSpPr bwMode="blackWhite">
          <a:xfrm>
            <a:off x="526282" y="2421185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2" name="Овал 11" descr="Маленький круг">
              <a:extLst>
                <a:ext uri="{FF2B5EF4-FFF2-40B4-BE49-F238E27FC236}">
                  <a16:creationId xmlns:a16="http://schemas.microsoft.com/office/drawing/2014/main" id="{6A3C873A-A1D3-454F-A0A4-337CE8B38F62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3" name="Надпись 19" descr="Цифра 1">
              <a:extLst>
                <a:ext uri="{FF2B5EF4-FFF2-40B4-BE49-F238E27FC236}">
                  <a16:creationId xmlns:a16="http://schemas.microsoft.com/office/drawing/2014/main" id="{F9586ADE-3F98-4D10-8412-4D4F0F862F8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grpSp>
        <p:nvGrpSpPr>
          <p:cNvPr id="14" name="Группа 13" descr="Маленький круг с цифрой 1, обозначающий действие 1">
            <a:extLst>
              <a:ext uri="{FF2B5EF4-FFF2-40B4-BE49-F238E27FC236}">
                <a16:creationId xmlns:a16="http://schemas.microsoft.com/office/drawing/2014/main" id="{E8EEAA86-5160-4FA9-9724-00E1AF7E992C}"/>
              </a:ext>
            </a:extLst>
          </p:cNvPr>
          <p:cNvGrpSpPr/>
          <p:nvPr/>
        </p:nvGrpSpPr>
        <p:grpSpPr bwMode="blackWhite">
          <a:xfrm>
            <a:off x="521206" y="5232992"/>
            <a:ext cx="558179" cy="409838"/>
            <a:chOff x="6953426" y="711274"/>
            <a:chExt cx="558179" cy="409838"/>
          </a:xfrm>
          <a:effectLst>
            <a:outerShdw blurRad="76200" dist="63500" dir="8700000" algn="ctr" rotWithShape="0">
              <a:schemeClr val="bg1">
                <a:lumMod val="65000"/>
                <a:alpha val="96000"/>
              </a:schemeClr>
            </a:outerShdw>
          </a:effectLst>
        </p:grpSpPr>
        <p:sp>
          <p:nvSpPr>
            <p:cNvPr id="15" name="Овал 14" descr="Маленький круг">
              <a:extLst>
                <a:ext uri="{FF2B5EF4-FFF2-40B4-BE49-F238E27FC236}">
                  <a16:creationId xmlns:a16="http://schemas.microsoft.com/office/drawing/2014/main" id="{A40379A5-566E-4CA8-B658-2B0830EA4358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6" name="Надпись 19" descr="Цифра 1">
              <a:extLst>
                <a:ext uri="{FF2B5EF4-FFF2-40B4-BE49-F238E27FC236}">
                  <a16:creationId xmlns:a16="http://schemas.microsoft.com/office/drawing/2014/main" id="{C9CB8A86-08EC-4EDE-9D4D-A88A4E3EC0B8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FFFD47-2EDF-49CF-96A6-EC8438E58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55" y="1318815"/>
            <a:ext cx="2880000" cy="1620000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04B5511-897C-4AEE-8BD5-EE1260CA7673}"/>
              </a:ext>
            </a:extLst>
          </p:cNvPr>
          <p:cNvSpPr/>
          <p:nvPr/>
        </p:nvSpPr>
        <p:spPr>
          <a:xfrm>
            <a:off x="8681925" y="1380153"/>
            <a:ext cx="1771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D24726"/>
                </a:solidFill>
              </a:rPr>
              <a:t>Ground_mask.png </a:t>
            </a:r>
            <a:endParaRPr lang="ru-RU" sz="1400" b="1" dirty="0">
              <a:solidFill>
                <a:srgbClr val="D24726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1F7771-0935-4A07-9139-D9695E0DDC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55" y="3155493"/>
            <a:ext cx="2880000" cy="1620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C5B61A3-943A-4C28-A94A-D58618E939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55" y="4956769"/>
            <a:ext cx="2844000" cy="159975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24D9A54-73A4-4D64-AE8C-105DFE5C28B8}"/>
              </a:ext>
            </a:extLst>
          </p:cNvPr>
          <p:cNvSpPr/>
          <p:nvPr/>
        </p:nvSpPr>
        <p:spPr>
          <a:xfrm>
            <a:off x="8921523" y="3306170"/>
            <a:ext cx="1249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D24726"/>
                </a:solidFill>
              </a:rPr>
              <a:t>Ground.png </a:t>
            </a:r>
            <a:endParaRPr lang="ru-RU" sz="1400" b="1" dirty="0">
              <a:solidFill>
                <a:srgbClr val="D24726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29F4DC4-550E-45FB-91F2-5A9078DC539B}"/>
              </a:ext>
            </a:extLst>
          </p:cNvPr>
          <p:cNvSpPr/>
          <p:nvPr/>
        </p:nvSpPr>
        <p:spPr>
          <a:xfrm>
            <a:off x="8773439" y="4992171"/>
            <a:ext cx="1628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D24726"/>
                </a:solidFill>
              </a:rPr>
              <a:t>Background.png </a:t>
            </a:r>
            <a:endParaRPr lang="ru-RU" sz="1400" b="1" dirty="0">
              <a:solidFill>
                <a:srgbClr val="D247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9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4355_TF10001108" id="{17B91EBE-D158-4FFD-AF7C-4E097C748B8C}" vid="{D4781F32-87B7-4A3C-9004-047C67B4AFB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Добро пожаловать в PowerPoint!</Template>
  <TotalTime>259</TotalTime>
  <Words>740</Words>
  <Application>Microsoft Office PowerPoint</Application>
  <PresentationFormat>Широкоэкранный</PresentationFormat>
  <Paragraphs>147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Segoe UI Semibold</vt:lpstr>
      <vt:lpstr>Wingdings</vt:lpstr>
      <vt:lpstr>WelcomeDoc</vt:lpstr>
      <vt:lpstr>Разработка игры Gun Party</vt:lpstr>
      <vt:lpstr>Цели, задачи и технологии разработки</vt:lpstr>
      <vt:lpstr>Проектирование игрового движка. Использованные паттерны</vt:lpstr>
      <vt:lpstr>Диаграмма классов. Игровой объект – композиция возможностей</vt:lpstr>
      <vt:lpstr>Пакетная организация</vt:lpstr>
      <vt:lpstr>Основные функции игры</vt:lpstr>
      <vt:lpstr>Основные функции игры</vt:lpstr>
      <vt:lpstr>Основные возможности кастомизации игры</vt:lpstr>
      <vt:lpstr>Основные возможности кастомизации игры. Добавление уровня</vt:lpstr>
      <vt:lpstr>Основные возможности кастомизации игры. Добавление уровня</vt:lpstr>
      <vt:lpstr>Timeline создания игры</vt:lpstr>
      <vt:lpstr>Timeline создания игры</vt:lpstr>
      <vt:lpstr>Timeline создания игры</vt:lpstr>
      <vt:lpstr>Планы развития игры</vt:lpstr>
      <vt:lpstr>Выводы по работе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игры Gun Party</dc:title>
  <dc:creator>Илья</dc:creator>
  <cp:keywords/>
  <cp:lastModifiedBy>Илья</cp:lastModifiedBy>
  <cp:revision>30</cp:revision>
  <dcterms:created xsi:type="dcterms:W3CDTF">2018-02-24T12:46:05Z</dcterms:created>
  <dcterms:modified xsi:type="dcterms:W3CDTF">2018-02-24T17:05:35Z</dcterms:modified>
  <cp:version/>
</cp:coreProperties>
</file>